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</p:sldMasterIdLst>
  <p:notesMasterIdLst>
    <p:notesMasterId r:id="rId13"/>
  </p:notesMasterIdLst>
  <p:sldIdLst>
    <p:sldId id="257" r:id="rId3"/>
    <p:sldId id="259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61" r:id="rId12"/>
  </p:sldIdLst>
  <p:sldSz cx="9144000" cy="5143500" type="screen16x9"/>
  <p:notesSz cx="6858000" cy="9144000"/>
  <p:embeddedFontLst>
    <p:embeddedFont>
      <p:font typeface="Dosis" panose="020B0604020202020204" charset="0"/>
      <p:regular r:id="rId14"/>
      <p:bold r:id="rId15"/>
    </p:embeddedFont>
    <p:embeddedFont>
      <p:font typeface="Roboto" panose="020B0604020202020204" charset="0"/>
      <p:regular r:id="rId16"/>
      <p:bold r:id="rId17"/>
      <p:italic r:id="rId18"/>
      <p:boldItalic r:id="rId19"/>
    </p:embeddedFont>
    <p:embeddedFont>
      <p:font typeface="Roboto Black" panose="020B0604020202020204" charset="0"/>
      <p:bold r:id="rId20"/>
      <p:boldItalic r:id="rId21"/>
    </p:embeddedFont>
    <p:embeddedFont>
      <p:font typeface="Roboto Thin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9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613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2864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06140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9282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0632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4613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9033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9238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95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GB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Calculating Churn Rates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Alfred Champion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12/03/2021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2.9 Question 9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Question 9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...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status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SELECT id,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AS month,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segment,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WHEN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US" sz="65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  AND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US" sz="65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    OR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IS NULL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  )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END AS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WHEN (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END AS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is_cancelled</a:t>
            </a:r>
            <a:endParaRPr lang="en-US" sz="65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65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SELECT month,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segment,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SUM(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sum_active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  SUM(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is_cancelled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sum_cancelled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FROM status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GROUP BY month, segment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65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SELECT month,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segment,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 ROUND(1.0 *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sum_cancelled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sum_active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, 2) AS '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Churn_Rate</a:t>
            </a: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65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endParaRPr lang="en-US" sz="65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50" dirty="0">
                <a:latin typeface="Courier New"/>
                <a:ea typeface="Courier New"/>
                <a:cs typeface="Courier New"/>
                <a:sym typeface="Courier New"/>
              </a:rPr>
              <a:t>GROUP BY 1, 2;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37464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Add an extra column of segment into the ‘status’ temporary table.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Can then group by segment as well as month in the ‘status aggregate’ temporary table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When calculating the final churn rate, the segments for comparison can then be simply filtered using a WHERE.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One downside to this is that the churn rate is a single column rather than a column for each segment.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This could be rectified by using a pivot table or pivoting in the data </a:t>
            </a: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visualisation itself.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Getting Familiar with the Data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Questions 1 and 2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2636550" y="11302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Question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subscriptions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-- 2 segments 87, and 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Q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u</a:t>
            </a: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estion 2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MIN(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MAX 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MIN(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MAX(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subscriptions;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Churn rates available for Jan, Feb, and Mar 2017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65600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Calcualte churn rate for each segment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0911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2.3 Questions 3 and 4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2636550" y="11302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Question 3 and 4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'2017-01-01'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'2017-01-31'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'2017-02-01'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'2017-02-28'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'2017-03-01'AS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'2017-03-31'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subscriptions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CROSS JOIN months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04514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2.5 Question 5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Question 5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Code from Question 3 and 4 above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status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id,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month,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WHEN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AND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OR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AND segment = '87'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END AS is_active_87,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WHEN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AND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OR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AND segment = '30'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END AS is_active_30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--Data is from a Select * of status</a:t>
            </a: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006757703"/>
              </p:ext>
            </p:extLst>
          </p:nvPr>
        </p:nvGraphicFramePr>
        <p:xfrm>
          <a:off x="94000" y="1201323"/>
          <a:ext cx="4920901" cy="3746398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1255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5554">
                  <a:extLst>
                    <a:ext uri="{9D8B030D-6E8A-4147-A177-3AD203B41FA5}">
                      <a16:colId xmlns:a16="http://schemas.microsoft.com/office/drawing/2014/main" val="63196436"/>
                    </a:ext>
                  </a:extLst>
                </a:gridCol>
                <a:gridCol w="14412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5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3935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is_active_87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is_active_30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393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3257661"/>
                  </a:ext>
                </a:extLst>
              </a:tr>
              <a:tr h="35731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31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31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31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31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635600"/>
                  </a:ext>
                </a:extLst>
              </a:tr>
              <a:tr h="35731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8976598"/>
                  </a:ext>
                </a:extLst>
              </a:tr>
              <a:tr h="35731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2183752"/>
                  </a:ext>
                </a:extLst>
              </a:tr>
              <a:tr h="35731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5412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774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2.6 Question 6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Question 6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Status AS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...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WHEN 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AND segment = '87'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END AS is_cancelled_87,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WHEN 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AND segment = '30'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END AS is_cancelled_30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status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510294401"/>
              </p:ext>
            </p:extLst>
          </p:nvPr>
        </p:nvGraphicFramePr>
        <p:xfrm>
          <a:off x="94000" y="1201325"/>
          <a:ext cx="4920899" cy="35174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7507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0716">
                  <a:extLst>
                    <a:ext uri="{9D8B030D-6E8A-4147-A177-3AD203B41FA5}">
                      <a16:colId xmlns:a16="http://schemas.microsoft.com/office/drawing/2014/main" val="2541506092"/>
                    </a:ext>
                  </a:extLst>
                </a:gridCol>
                <a:gridCol w="9612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93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9391">
                  <a:extLst>
                    <a:ext uri="{9D8B030D-6E8A-4147-A177-3AD203B41FA5}">
                      <a16:colId xmlns:a16="http://schemas.microsoft.com/office/drawing/2014/main" val="3437588227"/>
                    </a:ext>
                  </a:extLst>
                </a:gridCol>
                <a:gridCol w="819391">
                  <a:extLst>
                    <a:ext uri="{9D8B030D-6E8A-4147-A177-3AD203B41FA5}">
                      <a16:colId xmlns:a16="http://schemas.microsoft.com/office/drawing/2014/main" val="2300876048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bg1"/>
                          </a:solidFill>
                          <a:effectLst/>
                        </a:rPr>
                        <a:t>is_active_87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bg1"/>
                          </a:solidFill>
                          <a:effectLst/>
                        </a:rPr>
                        <a:t>is_active_30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is_cancelled_87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is_cancelled_30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6800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36206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6076428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601038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736987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75378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7586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2.7 Question 7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Question 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month,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SUM(is_active_87) AS 'sum_active_87',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SUM(is_active_30) AS 'sum_active_30',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SUM(is_cancelled_87) AS 'sum_cancelled_87',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SUM(is_cancelled_30) AS 'sum_cancelled_30'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status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GROUP BY month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68744961"/>
              </p:ext>
            </p:extLst>
          </p:nvPr>
        </p:nvGraphicFramePr>
        <p:xfrm>
          <a:off x="94000" y="2362912"/>
          <a:ext cx="5022605" cy="142322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9349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4963">
                  <a:extLst>
                    <a:ext uri="{9D8B030D-6E8A-4147-A177-3AD203B41FA5}">
                      <a16:colId xmlns:a16="http://schemas.microsoft.com/office/drawing/2014/main" val="3169705250"/>
                    </a:ext>
                  </a:extLst>
                </a:gridCol>
                <a:gridCol w="934963">
                  <a:extLst>
                    <a:ext uri="{9D8B030D-6E8A-4147-A177-3AD203B41FA5}">
                      <a16:colId xmlns:a16="http://schemas.microsoft.com/office/drawing/2014/main" val="2855503472"/>
                    </a:ext>
                  </a:extLst>
                </a:gridCol>
                <a:gridCol w="11150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26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bg1"/>
                          </a:solidFill>
                          <a:effectLst/>
                        </a:rPr>
                        <a:t>sum_active_87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bg1"/>
                          </a:solidFill>
                          <a:effectLst/>
                        </a:rPr>
                        <a:t>sum_active_30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sum_cancelled_87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sum_cancelled_30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462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518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531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716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806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2.8 Question 8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Question 8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month,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ROUND(1.0 * sum_cancelled_87 / sum_active_87, 2) AS 'Churn_Rate_87 ',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ROUND(1.0 * sum_cancelled_30 / sum_active_30, 2) AS 'Churn_Rate_30',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ROUND((1.0 * sum_cancelled_87 / sum_active_87) /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(1.0 * sum_cancelled_30 / sum_active_30), 2) AS 'Ratio 87/30'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646683"/>
            <a:ext cx="4920900" cy="8376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On average segment 30 has an approximately 4 times lower churn rate than segment 87 for Q1 2017.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439826703"/>
              </p:ext>
            </p:extLst>
          </p:nvPr>
        </p:nvGraphicFramePr>
        <p:xfrm>
          <a:off x="177975" y="2982617"/>
          <a:ext cx="4920901" cy="142322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1024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7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33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3340">
                  <a:extLst>
                    <a:ext uri="{9D8B030D-6E8A-4147-A177-3AD203B41FA5}">
                      <a16:colId xmlns:a16="http://schemas.microsoft.com/office/drawing/2014/main" val="2723422075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>
                          <a:solidFill>
                            <a:schemeClr val="bg1"/>
                          </a:solidFill>
                          <a:effectLst/>
                        </a:rPr>
                        <a:t>Churn_Rate_87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bg1"/>
                          </a:solidFill>
                          <a:effectLst/>
                        </a:rPr>
                        <a:t>Churn_Rate_30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bg1"/>
                          </a:solidFill>
                          <a:effectLst/>
                        </a:rPr>
                        <a:t>Ratio 87/30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3.33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4.37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4.14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785153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1093</Words>
  <Application>Microsoft Office PowerPoint</Application>
  <PresentationFormat>On-screen Show (16:9)</PresentationFormat>
  <Paragraphs>295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Dosis</vt:lpstr>
      <vt:lpstr>Roboto Black</vt:lpstr>
      <vt:lpstr>Arial</vt:lpstr>
      <vt:lpstr>Roboto</vt:lpstr>
      <vt:lpstr>Roboto Thin</vt:lpstr>
      <vt:lpstr>Courier New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Alfred Champion</dc:creator>
  <cp:lastModifiedBy>Alfred Champion</cp:lastModifiedBy>
  <cp:revision>12</cp:revision>
  <dcterms:modified xsi:type="dcterms:W3CDTF">2021-03-12T15:14:21Z</dcterms:modified>
</cp:coreProperties>
</file>